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5"/>
  </p:notesMasterIdLst>
  <p:handoutMasterIdLst>
    <p:handoutMasterId r:id="rId56"/>
  </p:handoutMasterIdLst>
  <p:sldIdLst>
    <p:sldId id="292" r:id="rId2"/>
    <p:sldId id="808" r:id="rId3"/>
    <p:sldId id="822" r:id="rId4"/>
    <p:sldId id="826" r:id="rId5"/>
    <p:sldId id="827" r:id="rId6"/>
    <p:sldId id="830" r:id="rId7"/>
    <p:sldId id="828" r:id="rId8"/>
    <p:sldId id="829" r:id="rId9"/>
    <p:sldId id="371" r:id="rId10"/>
    <p:sldId id="810" r:id="rId11"/>
    <p:sldId id="811" r:id="rId12"/>
    <p:sldId id="806" r:id="rId13"/>
    <p:sldId id="334" r:id="rId14"/>
    <p:sldId id="807" r:id="rId15"/>
    <p:sldId id="805" r:id="rId16"/>
    <p:sldId id="804" r:id="rId17"/>
    <p:sldId id="337" r:id="rId18"/>
    <p:sldId id="398" r:id="rId19"/>
    <p:sldId id="816" r:id="rId20"/>
    <p:sldId id="399" r:id="rId21"/>
    <p:sldId id="293" r:id="rId22"/>
    <p:sldId id="817" r:id="rId23"/>
    <p:sldId id="821" r:id="rId24"/>
    <p:sldId id="352" r:id="rId25"/>
    <p:sldId id="818" r:id="rId26"/>
    <p:sldId id="294" r:id="rId27"/>
    <p:sldId id="295" r:id="rId28"/>
    <p:sldId id="301" r:id="rId29"/>
    <p:sldId id="296" r:id="rId30"/>
    <p:sldId id="297" r:id="rId31"/>
    <p:sldId id="299" r:id="rId32"/>
    <p:sldId id="300" r:id="rId33"/>
    <p:sldId id="302" r:id="rId34"/>
    <p:sldId id="303" r:id="rId35"/>
    <p:sldId id="814" r:id="rId36"/>
    <p:sldId id="304" r:id="rId37"/>
    <p:sldId id="813" r:id="rId38"/>
    <p:sldId id="824" r:id="rId39"/>
    <p:sldId id="825" r:id="rId40"/>
    <p:sldId id="815" r:id="rId41"/>
    <p:sldId id="819" r:id="rId42"/>
    <p:sldId id="349" r:id="rId43"/>
    <p:sldId id="812" r:id="rId44"/>
    <p:sldId id="347" r:id="rId45"/>
    <p:sldId id="350" r:id="rId46"/>
    <p:sldId id="809" r:id="rId47"/>
    <p:sldId id="820" r:id="rId48"/>
    <p:sldId id="348" r:id="rId49"/>
    <p:sldId id="298" r:id="rId50"/>
    <p:sldId id="797" r:id="rId51"/>
    <p:sldId id="798" r:id="rId52"/>
    <p:sldId id="801" r:id="rId53"/>
    <p:sldId id="802" r:id="rId54"/>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32"/>
    <a:srgbClr val="FF0000"/>
    <a:srgbClr val="A00000"/>
    <a:srgbClr val="8C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5"/>
    <p:restoredTop sz="92115"/>
  </p:normalViewPr>
  <p:slideViewPr>
    <p:cSldViewPr>
      <p:cViewPr>
        <p:scale>
          <a:sx n="80" d="100"/>
          <a:sy n="80" d="100"/>
        </p:scale>
        <p:origin x="2272"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50</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51</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52</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53</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158612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11</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16</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17</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23</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25</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27</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46</a:t>
            </a:fld>
            <a:endParaRPr lang="fr-FR"/>
          </a:p>
        </p:txBody>
      </p:sp>
    </p:spTree>
    <p:extLst>
      <p:ext uri="{BB962C8B-B14F-4D97-AF65-F5344CB8AC3E}">
        <p14:creationId xmlns:p14="http://schemas.microsoft.com/office/powerpoint/2010/main" val="181695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11/01/2020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cxnSp>
        <p:nvCxnSpPr>
          <p:cNvPr id="4" name="Connecteur droit avec flèche 3"/>
          <p:cNvCxnSpPr/>
          <p:nvPr userDrawn="1"/>
        </p:nvCxnSpPr>
        <p:spPr>
          <a:xfrm>
            <a:off x="755650" y="620713"/>
            <a:ext cx="8280400" cy="0"/>
          </a:xfrm>
          <a:prstGeom prst="straightConnector1">
            <a:avLst/>
          </a:prstGeom>
          <a:ln w="38100">
            <a:solidFill>
              <a:srgbClr val="BC002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lvl1pPr>
              <a:defRPr>
                <a:solidFill>
                  <a:srgbClr val="BC002B"/>
                </a:solidFill>
              </a:defRPr>
            </a:lvl1pPr>
          </a:lstStyle>
          <a:p>
            <a:r>
              <a:rPr lang="fr-FR" dirty="0"/>
              <a:t>Cliquez pour modifier le style du titre</a:t>
            </a:r>
          </a:p>
        </p:txBody>
      </p:sp>
      <p:sp>
        <p:nvSpPr>
          <p:cNvPr id="3" name="Espace réservé du contenu 2"/>
          <p:cNvSpPr>
            <a:spLocks noGrp="1"/>
          </p:cNvSpPr>
          <p:nvPr>
            <p:ph idx="1"/>
          </p:nvPr>
        </p:nvSpPr>
        <p:spPr>
          <a:xfrm>
            <a:off x="755575" y="836711"/>
            <a:ext cx="8280921" cy="5400601"/>
          </a:xfrm>
        </p:spPr>
        <p:txBody>
          <a:bodyPr/>
          <a:lstStyle>
            <a:lvl1pPr>
              <a:buClr>
                <a:srgbClr val="BC1010"/>
              </a:buClr>
              <a:buSzPct val="110000"/>
              <a:buFont typeface="Wingdings" pitchFamily="2" charset="2"/>
              <a:buChar char="§"/>
              <a:defRPr/>
            </a:lvl1pPr>
            <a:lvl2pPr>
              <a:buClr>
                <a:schemeClr val="bg1">
                  <a:lumMod val="50000"/>
                </a:schemeClr>
              </a:buClr>
              <a:buFont typeface="Wingdings" pitchFamily="2" charset="2"/>
              <a:buChar char="§"/>
              <a:defRPr/>
            </a:lvl2pPr>
            <a:lvl3pPr>
              <a:buClr>
                <a:schemeClr val="bg1">
                  <a:lumMod val="50000"/>
                </a:schemeClr>
              </a:buClr>
              <a:buFont typeface="Arial" pitchFamily="34" charset="0"/>
              <a:buChar char="•"/>
              <a:defRPr/>
            </a:lvl3pPr>
            <a:lvl4pPr>
              <a:buClr>
                <a:srgbClr val="BC1010"/>
              </a:buClr>
              <a:defRPr/>
            </a:lvl4pPr>
            <a:lvl5pPr>
              <a:buFont typeface="Arial"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 id="2147483768" r:id="rId8"/>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29.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emf"/></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41.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Fcdw3504\Desktop\4627e953-265a-4721-af21-21430b4ce139.png">
            <a:extLst>
              <a:ext uri="{FF2B5EF4-FFF2-40B4-BE49-F238E27FC236}">
                <a16:creationId xmlns:a16="http://schemas.microsoft.com/office/drawing/2014/main" id="{89EBFABB-3742-7541-96E2-6B3E181597EE}"/>
              </a:ext>
            </a:extLst>
          </p:cNvPr>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9539" y="-226693"/>
            <a:ext cx="4415556" cy="23030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a:extLst>
              <a:ext uri="{FF2B5EF4-FFF2-40B4-BE49-F238E27FC236}">
                <a16:creationId xmlns:a16="http://schemas.microsoft.com/office/drawing/2014/main" id="{2888312C-8740-7E4B-9F60-DA4E858B1C51}"/>
              </a:ext>
            </a:extLst>
          </p:cNvPr>
          <p:cNvGrpSpPr/>
          <p:nvPr/>
        </p:nvGrpSpPr>
        <p:grpSpPr>
          <a:xfrm>
            <a:off x="1331640" y="552531"/>
            <a:ext cx="6105893" cy="5752938"/>
            <a:chOff x="223287" y="636415"/>
            <a:chExt cx="6105893" cy="5752938"/>
          </a:xfrm>
        </p:grpSpPr>
        <p:sp>
          <p:nvSpPr>
            <p:cNvPr id="23" name="Ellipse 22">
              <a:extLst>
                <a:ext uri="{FF2B5EF4-FFF2-40B4-BE49-F238E27FC236}">
                  <a16:creationId xmlns:a16="http://schemas.microsoft.com/office/drawing/2014/main" id="{C400DF2E-2CB2-394F-8E93-1A7C208B0EA6}"/>
                </a:ext>
              </a:extLst>
            </p:cNvPr>
            <p:cNvSpPr/>
            <p:nvPr/>
          </p:nvSpPr>
          <p:spPr>
            <a:xfrm>
              <a:off x="2128287" y="2564904"/>
              <a:ext cx="2452054" cy="237324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22" name="Groupe 21">
              <a:extLst>
                <a:ext uri="{FF2B5EF4-FFF2-40B4-BE49-F238E27FC236}">
                  <a16:creationId xmlns:a16="http://schemas.microsoft.com/office/drawing/2014/main" id="{383CEDB7-E72B-8D47-AB73-20DBD2CC8960}"/>
                </a:ext>
              </a:extLst>
            </p:cNvPr>
            <p:cNvGrpSpPr/>
            <p:nvPr/>
          </p:nvGrpSpPr>
          <p:grpSpPr>
            <a:xfrm>
              <a:off x="4466503" y="2607227"/>
              <a:ext cx="1862677" cy="1862677"/>
              <a:chOff x="4340750" y="3277942"/>
              <a:chExt cx="1862677" cy="1862677"/>
            </a:xfrm>
          </p:grpSpPr>
          <p:pic>
            <p:nvPicPr>
              <p:cNvPr id="5" name="Image 4">
                <a:extLst>
                  <a:ext uri="{FF2B5EF4-FFF2-40B4-BE49-F238E27FC236}">
                    <a16:creationId xmlns:a16="http://schemas.microsoft.com/office/drawing/2014/main" id="{A356AA78-1115-AA48-A19D-3F30A579EED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0750" y="3277942"/>
                <a:ext cx="1862677" cy="1862677"/>
              </a:xfrm>
              <a:prstGeom prst="rect">
                <a:avLst/>
              </a:prstGeom>
            </p:spPr>
          </p:pic>
          <p:sp>
            <p:nvSpPr>
              <p:cNvPr id="13" name="Rectangle 12">
                <a:extLst>
                  <a:ext uri="{FF2B5EF4-FFF2-40B4-BE49-F238E27FC236}">
                    <a16:creationId xmlns:a16="http://schemas.microsoft.com/office/drawing/2014/main" id="{DBBB1CB3-D4A3-264D-838F-7F468C82FD2C}"/>
                  </a:ext>
                </a:extLst>
              </p:cNvPr>
              <p:cNvSpPr/>
              <p:nvPr/>
            </p:nvSpPr>
            <p:spPr>
              <a:xfrm>
                <a:off x="4691331" y="4515593"/>
                <a:ext cx="146815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err="1">
                    <a:solidFill>
                      <a:schemeClr val="accent2"/>
                    </a:solidFill>
                    <a:latin typeface="+mj-lt"/>
                  </a:rPr>
                  <a:t>Detection</a:t>
                </a:r>
                <a:endParaRPr lang="fr-FR" sz="1400" dirty="0">
                  <a:solidFill>
                    <a:schemeClr val="accent2"/>
                  </a:solidFill>
                  <a:latin typeface="+mj-lt"/>
                </a:endParaRPr>
              </a:p>
            </p:txBody>
          </p:sp>
        </p:grpSp>
        <p:grpSp>
          <p:nvGrpSpPr>
            <p:cNvPr id="21" name="Groupe 20">
              <a:extLst>
                <a:ext uri="{FF2B5EF4-FFF2-40B4-BE49-F238E27FC236}">
                  <a16:creationId xmlns:a16="http://schemas.microsoft.com/office/drawing/2014/main" id="{BA1CE44F-6FCE-344B-B3C8-FD27D7842D29}"/>
                </a:ext>
              </a:extLst>
            </p:cNvPr>
            <p:cNvGrpSpPr/>
            <p:nvPr/>
          </p:nvGrpSpPr>
          <p:grpSpPr>
            <a:xfrm>
              <a:off x="223287" y="2564904"/>
              <a:ext cx="1905000" cy="1905000"/>
              <a:chOff x="678095" y="3235619"/>
              <a:chExt cx="1905000" cy="1905000"/>
            </a:xfrm>
          </p:grpSpPr>
          <p:sp>
            <p:nvSpPr>
              <p:cNvPr id="7" name="Rectangle 6">
                <a:extLst>
                  <a:ext uri="{FF2B5EF4-FFF2-40B4-BE49-F238E27FC236}">
                    <a16:creationId xmlns:a16="http://schemas.microsoft.com/office/drawing/2014/main" id="{A75985DA-2195-6140-BEEB-975B2C46A6D8}"/>
                  </a:ext>
                </a:extLst>
              </p:cNvPr>
              <p:cNvSpPr/>
              <p:nvPr/>
            </p:nvSpPr>
            <p:spPr>
              <a:xfrm>
                <a:off x="895573" y="4600877"/>
                <a:ext cx="151592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Protection</a:t>
                </a:r>
              </a:p>
            </p:txBody>
          </p:sp>
          <p:pic>
            <p:nvPicPr>
              <p:cNvPr id="15" name="Image 14">
                <a:extLst>
                  <a:ext uri="{FF2B5EF4-FFF2-40B4-BE49-F238E27FC236}">
                    <a16:creationId xmlns:a16="http://schemas.microsoft.com/office/drawing/2014/main" id="{59C7BF67-CF87-BC49-A4C0-8494CD43941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095" y="3235619"/>
                <a:ext cx="1905000" cy="1905000"/>
              </a:xfrm>
              <a:prstGeom prst="rect">
                <a:avLst/>
              </a:prstGeom>
            </p:spPr>
          </p:pic>
        </p:grpSp>
        <p:grpSp>
          <p:nvGrpSpPr>
            <p:cNvPr id="24" name="Groupe 23">
              <a:extLst>
                <a:ext uri="{FF2B5EF4-FFF2-40B4-BE49-F238E27FC236}">
                  <a16:creationId xmlns:a16="http://schemas.microsoft.com/office/drawing/2014/main" id="{C87CAFA3-C4D7-AE45-9F7A-D64D0B8DF6E6}"/>
                </a:ext>
              </a:extLst>
            </p:cNvPr>
            <p:cNvGrpSpPr/>
            <p:nvPr/>
          </p:nvGrpSpPr>
          <p:grpSpPr>
            <a:xfrm>
              <a:off x="2563235" y="4653464"/>
              <a:ext cx="1715757" cy="1735889"/>
              <a:chOff x="3776807" y="4384251"/>
              <a:chExt cx="1715757" cy="1735889"/>
            </a:xfrm>
          </p:grpSpPr>
          <p:sp>
            <p:nvSpPr>
              <p:cNvPr id="11" name="Rectangle 10">
                <a:extLst>
                  <a:ext uri="{FF2B5EF4-FFF2-40B4-BE49-F238E27FC236}">
                    <a16:creationId xmlns:a16="http://schemas.microsoft.com/office/drawing/2014/main" id="{15CC0843-6877-D440-9CB9-F71C6E732C33}"/>
                  </a:ext>
                </a:extLst>
              </p:cNvPr>
              <p:cNvSpPr/>
              <p:nvPr/>
            </p:nvSpPr>
            <p:spPr>
              <a:xfrm>
                <a:off x="3880023" y="5812363"/>
                <a:ext cx="1509324"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Mitigation</a:t>
                </a:r>
              </a:p>
            </p:txBody>
          </p:sp>
          <p:pic>
            <p:nvPicPr>
              <p:cNvPr id="16" name="Image 15">
                <a:extLst>
                  <a:ext uri="{FF2B5EF4-FFF2-40B4-BE49-F238E27FC236}">
                    <a16:creationId xmlns:a16="http://schemas.microsoft.com/office/drawing/2014/main" id="{960F7BC4-8023-A74D-8B6F-8CAEED64C253}"/>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76807" y="4384251"/>
                <a:ext cx="1715757" cy="1715757"/>
              </a:xfrm>
              <a:prstGeom prst="rect">
                <a:avLst/>
              </a:prstGeom>
            </p:spPr>
          </p:pic>
        </p:grpSp>
        <p:grpSp>
          <p:nvGrpSpPr>
            <p:cNvPr id="18" name="Groupe 17">
              <a:extLst>
                <a:ext uri="{FF2B5EF4-FFF2-40B4-BE49-F238E27FC236}">
                  <a16:creationId xmlns:a16="http://schemas.microsoft.com/office/drawing/2014/main" id="{4F171425-682C-7649-A3F2-F0686219A61D}"/>
                </a:ext>
              </a:extLst>
            </p:cNvPr>
            <p:cNvGrpSpPr/>
            <p:nvPr/>
          </p:nvGrpSpPr>
          <p:grpSpPr>
            <a:xfrm>
              <a:off x="2373992" y="636415"/>
              <a:ext cx="1905000" cy="1905000"/>
              <a:chOff x="3367088" y="1055693"/>
              <a:chExt cx="1905000" cy="1905000"/>
            </a:xfrm>
          </p:grpSpPr>
          <p:sp>
            <p:nvSpPr>
              <p:cNvPr id="9" name="Rectangle 8">
                <a:extLst>
                  <a:ext uri="{FF2B5EF4-FFF2-40B4-BE49-F238E27FC236}">
                    <a16:creationId xmlns:a16="http://schemas.microsoft.com/office/drawing/2014/main" id="{0D68DB32-8BCB-D84E-A3C8-BA4A00018955}"/>
                  </a:ext>
                </a:extLst>
              </p:cNvPr>
              <p:cNvSpPr/>
              <p:nvPr/>
            </p:nvSpPr>
            <p:spPr>
              <a:xfrm>
                <a:off x="3548698" y="2579485"/>
                <a:ext cx="1597425"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Intelligence</a:t>
                </a:r>
              </a:p>
            </p:txBody>
          </p:sp>
          <p:pic>
            <p:nvPicPr>
              <p:cNvPr id="17" name="Image 16">
                <a:extLst>
                  <a:ext uri="{FF2B5EF4-FFF2-40B4-BE49-F238E27FC236}">
                    <a16:creationId xmlns:a16="http://schemas.microsoft.com/office/drawing/2014/main" id="{CE40930B-2B15-0E4C-B7D3-4A753999FC3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7088" y="1055693"/>
                <a:ext cx="1905000" cy="1905000"/>
              </a:xfrm>
              <a:prstGeom prst="rect">
                <a:avLst/>
              </a:prstGeom>
            </p:spPr>
          </p:pic>
        </p:grpSp>
        <p:pic>
          <p:nvPicPr>
            <p:cNvPr id="19" name="Image 18">
              <a:extLst>
                <a:ext uri="{FF2B5EF4-FFF2-40B4-BE49-F238E27FC236}">
                  <a16:creationId xmlns:a16="http://schemas.microsoft.com/office/drawing/2014/main" id="{F4B3857D-DA89-EC4F-9F13-8F7D1E4105A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5222" y="2349450"/>
              <a:ext cx="1715757" cy="1715757"/>
            </a:xfrm>
            <a:prstGeom prst="rect">
              <a:avLst/>
            </a:prstGeom>
          </p:spPr>
        </p:pic>
        <p:sp>
          <p:nvSpPr>
            <p:cNvPr id="20" name="Rectangle 19">
              <a:extLst>
                <a:ext uri="{FF2B5EF4-FFF2-40B4-BE49-F238E27FC236}">
                  <a16:creationId xmlns:a16="http://schemas.microsoft.com/office/drawing/2014/main" id="{00E0F574-736D-0241-8AFD-DE75FA095137}"/>
                </a:ext>
              </a:extLst>
            </p:cNvPr>
            <p:cNvSpPr/>
            <p:nvPr/>
          </p:nvSpPr>
          <p:spPr>
            <a:xfrm>
              <a:off x="2458408" y="3757750"/>
              <a:ext cx="1896865" cy="830997"/>
            </a:xfrm>
            <a:prstGeom prst="rect">
              <a:avLst/>
            </a:prstGeom>
          </p:spPr>
          <p:txBody>
            <a:bodyPr wrap="none">
              <a:spAutoFit/>
            </a:bodyPr>
            <a:lstStyle/>
            <a:p>
              <a:pPr lvl="0" algn="ctr"/>
              <a:r>
                <a:rPr lang="fr-FR" b="1" dirty="0" err="1">
                  <a:solidFill>
                    <a:schemeClr val="accent2"/>
                  </a:solidFill>
                  <a:latin typeface="+mj-lt"/>
                </a:rPr>
                <a:t>Threat</a:t>
              </a:r>
              <a:r>
                <a:rPr lang="fr-FR" b="1" dirty="0">
                  <a:solidFill>
                    <a:schemeClr val="accent2"/>
                  </a:solidFill>
                </a:rPr>
                <a:t> </a:t>
              </a:r>
              <a:br>
                <a:rPr lang="fr-FR" b="1" dirty="0">
                  <a:solidFill>
                    <a:schemeClr val="accent2"/>
                  </a:solidFill>
                </a:rPr>
              </a:br>
              <a:r>
                <a:rPr lang="fr-FR" b="1" dirty="0">
                  <a:solidFill>
                    <a:schemeClr val="accent2"/>
                  </a:solidFill>
                  <a:latin typeface="+mj-lt"/>
                </a:rPr>
                <a:t>Management</a:t>
              </a:r>
            </a:p>
          </p:txBody>
        </p:sp>
      </p:grpSp>
    </p:spTree>
    <p:extLst>
      <p:ext uri="{BB962C8B-B14F-4D97-AF65-F5344CB8AC3E}">
        <p14:creationId xmlns:p14="http://schemas.microsoft.com/office/powerpoint/2010/main" val="339285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Rectangle à coins arrondis 12">
            <a:extLst>
              <a:ext uri="{FF2B5EF4-FFF2-40B4-BE49-F238E27FC236}">
                <a16:creationId xmlns:a16="http://schemas.microsoft.com/office/drawing/2014/main" id="{C1F13219-E7A4-2746-8C20-81D95D04E036}"/>
              </a:ext>
            </a:extLst>
          </p:cNvPr>
          <p:cNvSpPr/>
          <p:nvPr/>
        </p:nvSpPr>
        <p:spPr>
          <a:xfrm>
            <a:off x="3702403" y="3774234"/>
            <a:ext cx="1739194" cy="1041671"/>
          </a:xfrm>
          <a:prstGeom prst="roundRect">
            <a:avLst/>
          </a:prstGeom>
          <a:solidFill>
            <a:schemeClr val="tx1">
              <a:lumMod val="50000"/>
              <a:lumOff val="50000"/>
            </a:schemeClr>
          </a:solidFill>
          <a:ln w="57150" cmpd="sng">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p:txBody>
      </p:sp>
      <p:cxnSp>
        <p:nvCxnSpPr>
          <p:cNvPr id="15" name="Connecteur droit avec flèche 14">
            <a:extLst>
              <a:ext uri="{FF2B5EF4-FFF2-40B4-BE49-F238E27FC236}">
                <a16:creationId xmlns:a16="http://schemas.microsoft.com/office/drawing/2014/main" id="{DA873A90-5F2F-9447-8CB6-0F15181A5FDF}"/>
              </a:ext>
            </a:extLst>
          </p:cNvPr>
          <p:cNvCxnSpPr>
            <a:cxnSpLocks/>
            <a:stCxn id="40" idx="0"/>
            <a:endCxn id="4" idx="2"/>
          </p:cNvCxnSpPr>
          <p:nvPr/>
        </p:nvCxnSpPr>
        <p:spPr>
          <a:xfrm flipV="1">
            <a:off x="4572000" y="2825526"/>
            <a:ext cx="0" cy="948708"/>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64419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lnerabilities threats model">
            <a:extLst>
              <a:ext uri="{FF2B5EF4-FFF2-40B4-BE49-F238E27FC236}">
                <a16:creationId xmlns:a16="http://schemas.microsoft.com/office/drawing/2014/main" id="{09AE8BD6-1D2B-1142-9CCB-4C2249DF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208" y="-747464"/>
            <a:ext cx="5328592" cy="3996444"/>
          </a:xfrm>
          <a:prstGeom prst="rect">
            <a:avLst/>
          </a:prstGeom>
          <a:noFill/>
          <a:extLst>
            <a:ext uri="{909E8E84-426E-40DD-AFC4-6F175D3DCCD1}">
              <a14:hiddenFill xmlns:a14="http://schemas.microsoft.com/office/drawing/2010/main">
                <a:solidFill>
                  <a:srgbClr val="FFFFFF"/>
                </a:solidFill>
              </a14:hiddenFill>
            </a:ext>
          </a:extLst>
        </p:spPr>
      </p:pic>
      <p:sp>
        <p:nvSpPr>
          <p:cNvPr id="3" name="Bouée 2">
            <a:extLst>
              <a:ext uri="{FF2B5EF4-FFF2-40B4-BE49-F238E27FC236}">
                <a16:creationId xmlns:a16="http://schemas.microsoft.com/office/drawing/2014/main" id="{4B1A869C-F905-1C48-A57B-FF75F614D8F6}"/>
              </a:ext>
            </a:extLst>
          </p:cNvPr>
          <p:cNvSpPr/>
          <p:nvPr/>
        </p:nvSpPr>
        <p:spPr>
          <a:xfrm>
            <a:off x="2159732" y="980728"/>
            <a:ext cx="4723767" cy="4896544"/>
          </a:xfrm>
          <a:prstGeom prst="donut">
            <a:avLst>
              <a:gd name="adj" fmla="val 3233"/>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solidFill>
                <a:schemeClr val="tx1"/>
              </a:solidFill>
            </a:endParaRPr>
          </a:p>
        </p:txBody>
      </p:sp>
      <p:sp>
        <p:nvSpPr>
          <p:cNvPr id="4" name="Triangle 3">
            <a:extLst>
              <a:ext uri="{FF2B5EF4-FFF2-40B4-BE49-F238E27FC236}">
                <a16:creationId xmlns:a16="http://schemas.microsoft.com/office/drawing/2014/main" id="{945EB0B2-A88C-A640-8B58-829348C66217}"/>
              </a:ext>
            </a:extLst>
          </p:cNvPr>
          <p:cNvSpPr/>
          <p:nvPr/>
        </p:nvSpPr>
        <p:spPr>
          <a:xfrm rot="5400000">
            <a:off x="4215580" y="687837"/>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5" name="Triangle 4">
            <a:extLst>
              <a:ext uri="{FF2B5EF4-FFF2-40B4-BE49-F238E27FC236}">
                <a16:creationId xmlns:a16="http://schemas.microsoft.com/office/drawing/2014/main" id="{064BCB92-F6C4-1441-AE9D-B878FE038A1A}"/>
              </a:ext>
            </a:extLst>
          </p:cNvPr>
          <p:cNvSpPr/>
          <p:nvPr/>
        </p:nvSpPr>
        <p:spPr>
          <a:xfrm rot="16200000">
            <a:off x="4318305" y="5372096"/>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6" name="Rectangle à coins arrondis 12">
            <a:extLst>
              <a:ext uri="{FF2B5EF4-FFF2-40B4-BE49-F238E27FC236}">
                <a16:creationId xmlns:a16="http://schemas.microsoft.com/office/drawing/2014/main" id="{B7DC1803-CC46-D445-A15B-2B246EAE893A}"/>
              </a:ext>
            </a:extLst>
          </p:cNvPr>
          <p:cNvSpPr/>
          <p:nvPr/>
        </p:nvSpPr>
        <p:spPr>
          <a:xfrm>
            <a:off x="1911493"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Menaces</a:t>
            </a:r>
          </a:p>
        </p:txBody>
      </p:sp>
      <p:sp>
        <p:nvSpPr>
          <p:cNvPr id="7" name="Rectangle à coins arrondis 12">
            <a:extLst>
              <a:ext uri="{FF2B5EF4-FFF2-40B4-BE49-F238E27FC236}">
                <a16:creationId xmlns:a16="http://schemas.microsoft.com/office/drawing/2014/main" id="{13B8ADE1-C328-8D40-B2D7-FC7F6193ACD4}"/>
              </a:ext>
            </a:extLst>
          </p:cNvPr>
          <p:cNvSpPr/>
          <p:nvPr/>
        </p:nvSpPr>
        <p:spPr>
          <a:xfrm>
            <a:off x="5278546"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Attaques</a:t>
            </a:r>
          </a:p>
        </p:txBody>
      </p:sp>
      <p:sp>
        <p:nvSpPr>
          <p:cNvPr id="8" name="Rectangle à coins arrondis 12">
            <a:extLst>
              <a:ext uri="{FF2B5EF4-FFF2-40B4-BE49-F238E27FC236}">
                <a16:creationId xmlns:a16="http://schemas.microsoft.com/office/drawing/2014/main" id="{2674ABDA-5642-744E-9424-4F9A08E9D3BB}"/>
              </a:ext>
            </a:extLst>
          </p:cNvPr>
          <p:cNvSpPr/>
          <p:nvPr/>
        </p:nvSpPr>
        <p:spPr>
          <a:xfrm>
            <a:off x="1386413"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Actifs</a:t>
            </a:r>
          </a:p>
        </p:txBody>
      </p:sp>
      <p:sp>
        <p:nvSpPr>
          <p:cNvPr id="9" name="Rectangle à coins arrondis 12">
            <a:extLst>
              <a:ext uri="{FF2B5EF4-FFF2-40B4-BE49-F238E27FC236}">
                <a16:creationId xmlns:a16="http://schemas.microsoft.com/office/drawing/2014/main" id="{5A6A436E-0278-4848-AF44-E12E85C1BFFD}"/>
              </a:ext>
            </a:extLst>
          </p:cNvPr>
          <p:cNvSpPr/>
          <p:nvPr/>
        </p:nvSpPr>
        <p:spPr>
          <a:xfrm>
            <a:off x="5508222"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Vulnerabilités</a:t>
            </a:r>
            <a:endParaRPr lang="fr-FR" b="1" dirty="0">
              <a:solidFill>
                <a:schemeClr val="tx1"/>
              </a:solidFill>
            </a:endParaRPr>
          </a:p>
        </p:txBody>
      </p:sp>
      <p:sp>
        <p:nvSpPr>
          <p:cNvPr id="10" name="Rectangle à coins arrondis 12">
            <a:extLst>
              <a:ext uri="{FF2B5EF4-FFF2-40B4-BE49-F238E27FC236}">
                <a16:creationId xmlns:a16="http://schemas.microsoft.com/office/drawing/2014/main" id="{EA6CECBD-0155-394D-936A-A3F093CEA02F}"/>
              </a:ext>
            </a:extLst>
          </p:cNvPr>
          <p:cNvSpPr/>
          <p:nvPr/>
        </p:nvSpPr>
        <p:spPr>
          <a:xfrm>
            <a:off x="1857316" y="4753747"/>
            <a:ext cx="2664297"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Contremesures</a:t>
            </a:r>
          </a:p>
        </p:txBody>
      </p:sp>
      <p:sp>
        <p:nvSpPr>
          <p:cNvPr id="11" name="Rectangle à coins arrondis 12">
            <a:extLst>
              <a:ext uri="{FF2B5EF4-FFF2-40B4-BE49-F238E27FC236}">
                <a16:creationId xmlns:a16="http://schemas.microsoft.com/office/drawing/2014/main" id="{FD761266-737E-A94E-9EBD-2127F8D54FB6}"/>
              </a:ext>
            </a:extLst>
          </p:cNvPr>
          <p:cNvSpPr/>
          <p:nvPr/>
        </p:nvSpPr>
        <p:spPr>
          <a:xfrm>
            <a:off x="5132614" y="4714842"/>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Risques</a:t>
            </a:r>
          </a:p>
        </p:txBody>
      </p:sp>
      <p:sp>
        <p:nvSpPr>
          <p:cNvPr id="12" name="ZoneTexte 11">
            <a:extLst>
              <a:ext uri="{FF2B5EF4-FFF2-40B4-BE49-F238E27FC236}">
                <a16:creationId xmlns:a16="http://schemas.microsoft.com/office/drawing/2014/main" id="{1583A275-C645-A14E-87E5-C39CA9422797}"/>
              </a:ext>
            </a:extLst>
          </p:cNvPr>
          <p:cNvSpPr txBox="1"/>
          <p:nvPr/>
        </p:nvSpPr>
        <p:spPr>
          <a:xfrm>
            <a:off x="3681364" y="360195"/>
            <a:ext cx="1418658" cy="369332"/>
          </a:xfrm>
          <a:prstGeom prst="rect">
            <a:avLst/>
          </a:prstGeom>
          <a:noFill/>
        </p:spPr>
        <p:txBody>
          <a:bodyPr wrap="none" rtlCol="0">
            <a:spAutoFit/>
          </a:bodyPr>
          <a:lstStyle/>
          <a:p>
            <a:r>
              <a:rPr lang="fr-FR" sz="1800" dirty="0">
                <a:solidFill>
                  <a:schemeClr val="accent2"/>
                </a:solidFill>
                <a:latin typeface="+mn-lt"/>
              </a:rPr>
              <a:t>matérialisent</a:t>
            </a:r>
          </a:p>
        </p:txBody>
      </p:sp>
      <p:sp>
        <p:nvSpPr>
          <p:cNvPr id="13" name="ZoneTexte 12">
            <a:extLst>
              <a:ext uri="{FF2B5EF4-FFF2-40B4-BE49-F238E27FC236}">
                <a16:creationId xmlns:a16="http://schemas.microsoft.com/office/drawing/2014/main" id="{85124614-4723-B643-BC46-BF9E133E26C7}"/>
              </a:ext>
            </a:extLst>
          </p:cNvPr>
          <p:cNvSpPr txBox="1"/>
          <p:nvPr/>
        </p:nvSpPr>
        <p:spPr>
          <a:xfrm>
            <a:off x="532876" y="2587863"/>
            <a:ext cx="1626856" cy="369332"/>
          </a:xfrm>
          <a:prstGeom prst="rect">
            <a:avLst/>
          </a:prstGeom>
          <a:noFill/>
        </p:spPr>
        <p:txBody>
          <a:bodyPr wrap="none" rtlCol="0">
            <a:spAutoFit/>
          </a:bodyPr>
          <a:lstStyle/>
          <a:p>
            <a:r>
              <a:rPr lang="fr-FR" sz="1800" dirty="0">
                <a:solidFill>
                  <a:schemeClr val="accent2"/>
                </a:solidFill>
                <a:latin typeface="+mn-lt"/>
              </a:rPr>
              <a:t>Compromis par</a:t>
            </a:r>
          </a:p>
        </p:txBody>
      </p:sp>
      <p:sp>
        <p:nvSpPr>
          <p:cNvPr id="14" name="ZoneTexte 13">
            <a:extLst>
              <a:ext uri="{FF2B5EF4-FFF2-40B4-BE49-F238E27FC236}">
                <a16:creationId xmlns:a16="http://schemas.microsoft.com/office/drawing/2014/main" id="{910C974B-8DFA-6847-B07D-205D136419D8}"/>
              </a:ext>
            </a:extLst>
          </p:cNvPr>
          <p:cNvSpPr txBox="1"/>
          <p:nvPr/>
        </p:nvSpPr>
        <p:spPr>
          <a:xfrm>
            <a:off x="1044913" y="4177112"/>
            <a:ext cx="1113766" cy="369332"/>
          </a:xfrm>
          <a:prstGeom prst="rect">
            <a:avLst/>
          </a:prstGeom>
          <a:noFill/>
        </p:spPr>
        <p:txBody>
          <a:bodyPr wrap="none" rtlCol="0">
            <a:spAutoFit/>
          </a:bodyPr>
          <a:lstStyle/>
          <a:p>
            <a:r>
              <a:rPr lang="fr-FR" sz="1800" dirty="0">
                <a:solidFill>
                  <a:schemeClr val="accent2"/>
                </a:solidFill>
                <a:latin typeface="+mn-lt"/>
              </a:rPr>
              <a:t>protègent</a:t>
            </a:r>
          </a:p>
        </p:txBody>
      </p:sp>
      <p:sp>
        <p:nvSpPr>
          <p:cNvPr id="15" name="ZoneTexte 14">
            <a:extLst>
              <a:ext uri="{FF2B5EF4-FFF2-40B4-BE49-F238E27FC236}">
                <a16:creationId xmlns:a16="http://schemas.microsoft.com/office/drawing/2014/main" id="{9B50A1F0-0EC6-6F40-A031-FFF98FAA2D5C}"/>
              </a:ext>
            </a:extLst>
          </p:cNvPr>
          <p:cNvSpPr txBox="1"/>
          <p:nvPr/>
        </p:nvSpPr>
        <p:spPr>
          <a:xfrm>
            <a:off x="3988080" y="6168118"/>
            <a:ext cx="1593385" cy="369332"/>
          </a:xfrm>
          <a:prstGeom prst="rect">
            <a:avLst/>
          </a:prstGeom>
          <a:noFill/>
        </p:spPr>
        <p:txBody>
          <a:bodyPr wrap="none" rtlCol="0">
            <a:spAutoFit/>
          </a:bodyPr>
          <a:lstStyle/>
          <a:p>
            <a:r>
              <a:rPr lang="fr-FR" sz="1800" dirty="0">
                <a:solidFill>
                  <a:schemeClr val="accent2"/>
                </a:solidFill>
                <a:latin typeface="+mn-lt"/>
              </a:rPr>
              <a:t>Est couvert par</a:t>
            </a:r>
          </a:p>
        </p:txBody>
      </p:sp>
      <p:sp>
        <p:nvSpPr>
          <p:cNvPr id="16" name="ZoneTexte 15">
            <a:extLst>
              <a:ext uri="{FF2B5EF4-FFF2-40B4-BE49-F238E27FC236}">
                <a16:creationId xmlns:a16="http://schemas.microsoft.com/office/drawing/2014/main" id="{5C95D538-7C32-5145-A724-FD3E32DDFE20}"/>
              </a:ext>
            </a:extLst>
          </p:cNvPr>
          <p:cNvSpPr txBox="1"/>
          <p:nvPr/>
        </p:nvSpPr>
        <p:spPr>
          <a:xfrm>
            <a:off x="6793308" y="4094065"/>
            <a:ext cx="1205010" cy="369332"/>
          </a:xfrm>
          <a:prstGeom prst="rect">
            <a:avLst/>
          </a:prstGeom>
          <a:noFill/>
        </p:spPr>
        <p:txBody>
          <a:bodyPr wrap="none" rtlCol="0">
            <a:spAutoFit/>
          </a:bodyPr>
          <a:lstStyle/>
          <a:p>
            <a:r>
              <a:rPr lang="fr-FR" sz="1800" dirty="0">
                <a:solidFill>
                  <a:schemeClr val="accent2"/>
                </a:solidFill>
                <a:latin typeface="+mn-lt"/>
              </a:rPr>
              <a:t>exposent à</a:t>
            </a:r>
          </a:p>
        </p:txBody>
      </p:sp>
      <p:sp>
        <p:nvSpPr>
          <p:cNvPr id="17" name="ZoneTexte 16">
            <a:extLst>
              <a:ext uri="{FF2B5EF4-FFF2-40B4-BE49-F238E27FC236}">
                <a16:creationId xmlns:a16="http://schemas.microsoft.com/office/drawing/2014/main" id="{FA14DA89-B876-B44C-B08C-E29DCF58CDE6}"/>
              </a:ext>
            </a:extLst>
          </p:cNvPr>
          <p:cNvSpPr txBox="1"/>
          <p:nvPr/>
        </p:nvSpPr>
        <p:spPr>
          <a:xfrm>
            <a:off x="6883499" y="2540000"/>
            <a:ext cx="1131977" cy="369332"/>
          </a:xfrm>
          <a:prstGeom prst="rect">
            <a:avLst/>
          </a:prstGeom>
          <a:noFill/>
        </p:spPr>
        <p:txBody>
          <a:bodyPr wrap="none" rtlCol="0">
            <a:spAutoFit/>
          </a:bodyPr>
          <a:lstStyle/>
          <a:p>
            <a:r>
              <a:rPr lang="fr-FR" sz="1800" dirty="0">
                <a:solidFill>
                  <a:schemeClr val="accent2"/>
                </a:solidFill>
                <a:latin typeface="+mn-lt"/>
              </a:rPr>
              <a:t>exploitent</a:t>
            </a:r>
          </a:p>
        </p:txBody>
      </p:sp>
    </p:spTree>
    <p:extLst>
      <p:ext uri="{BB962C8B-B14F-4D97-AF65-F5344CB8AC3E}">
        <p14:creationId xmlns:p14="http://schemas.microsoft.com/office/powerpoint/2010/main" val="3822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50</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51</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52</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53</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og management">
            <a:extLst>
              <a:ext uri="{FF2B5EF4-FFF2-40B4-BE49-F238E27FC236}">
                <a16:creationId xmlns:a16="http://schemas.microsoft.com/office/drawing/2014/main" id="{0BF62DCB-68D5-D449-8586-B01BDA1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484784"/>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F96F592B-A23A-504F-A90E-9CC048A23BA4}"/>
              </a:ext>
            </a:extLst>
          </p:cNvPr>
          <p:cNvSpPr/>
          <p:nvPr/>
        </p:nvSpPr>
        <p:spPr>
          <a:xfrm>
            <a:off x="3095836" y="2492896"/>
            <a:ext cx="2952328" cy="504056"/>
          </a:xfrm>
          <a:prstGeom prst="round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 Management</a:t>
            </a:r>
          </a:p>
        </p:txBody>
      </p:sp>
      <p:sp>
        <p:nvSpPr>
          <p:cNvPr id="4" name="Rectangle : coins arrondis 3">
            <a:extLst>
              <a:ext uri="{FF2B5EF4-FFF2-40B4-BE49-F238E27FC236}">
                <a16:creationId xmlns:a16="http://schemas.microsoft.com/office/drawing/2014/main" id="{295C5F5A-04D7-824C-AE8D-FC6391A4A4F7}"/>
              </a:ext>
            </a:extLst>
          </p:cNvPr>
          <p:cNvSpPr/>
          <p:nvPr/>
        </p:nvSpPr>
        <p:spPr>
          <a:xfrm>
            <a:off x="1907704" y="4077072"/>
            <a:ext cx="5256584" cy="72008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305731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F25033A8-D306-7F46-BF80-FC7326210A3B}"/>
              </a:ext>
            </a:extLst>
          </p:cNvPr>
          <p:cNvCxnSpPr>
            <a:cxnSpLocks/>
            <a:stCxn id="16" idx="3"/>
            <a:endCxn id="6" idx="1"/>
          </p:cNvCxnSpPr>
          <p:nvPr/>
        </p:nvCxnSpPr>
        <p:spPr>
          <a:xfrm>
            <a:off x="2894857" y="3450650"/>
            <a:ext cx="38393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Double flèche verticale 4">
            <a:extLst>
              <a:ext uri="{FF2B5EF4-FFF2-40B4-BE49-F238E27FC236}">
                <a16:creationId xmlns:a16="http://schemas.microsoft.com/office/drawing/2014/main" id="{C0743661-831D-CE4E-AE21-CA01DD484429}"/>
              </a:ext>
            </a:extLst>
          </p:cNvPr>
          <p:cNvSpPr/>
          <p:nvPr/>
        </p:nvSpPr>
        <p:spPr>
          <a:xfrm>
            <a:off x="1697274" y="2740764"/>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Rectangle 6">
            <a:extLst>
              <a:ext uri="{FF2B5EF4-FFF2-40B4-BE49-F238E27FC236}">
                <a16:creationId xmlns:a16="http://schemas.microsoft.com/office/drawing/2014/main" id="{163421EC-6460-2944-B104-7C1F47ED76C5}"/>
              </a:ext>
            </a:extLst>
          </p:cNvPr>
          <p:cNvSpPr/>
          <p:nvPr/>
        </p:nvSpPr>
        <p:spPr>
          <a:xfrm>
            <a:off x="1187624" y="935816"/>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 Digital de l’entreprise</a:t>
            </a:r>
          </a:p>
        </p:txBody>
      </p:sp>
      <p:sp>
        <p:nvSpPr>
          <p:cNvPr id="8" name="Rectangle 7">
            <a:extLst>
              <a:ext uri="{FF2B5EF4-FFF2-40B4-BE49-F238E27FC236}">
                <a16:creationId xmlns:a16="http://schemas.microsoft.com/office/drawing/2014/main" id="{7EEF1111-E185-D34B-B7F2-7B556EA39599}"/>
              </a:ext>
            </a:extLst>
          </p:cNvPr>
          <p:cNvSpPr/>
          <p:nvPr/>
        </p:nvSpPr>
        <p:spPr>
          <a:xfrm>
            <a:off x="6372200"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Technologique</a:t>
            </a:r>
          </a:p>
        </p:txBody>
      </p:sp>
      <p:sp>
        <p:nvSpPr>
          <p:cNvPr id="9" name="Rectangle 8">
            <a:extLst>
              <a:ext uri="{FF2B5EF4-FFF2-40B4-BE49-F238E27FC236}">
                <a16:creationId xmlns:a16="http://schemas.microsoft.com/office/drawing/2014/main" id="{D5256392-0454-4444-87D7-7A5B13B20705}"/>
              </a:ext>
            </a:extLst>
          </p:cNvPr>
          <p:cNvSpPr/>
          <p:nvPr/>
        </p:nvSpPr>
        <p:spPr>
          <a:xfrm>
            <a:off x="5977108" y="915175"/>
            <a:ext cx="2627340"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Economique</a:t>
            </a:r>
          </a:p>
          <a:p>
            <a:pPr algn="ctr"/>
            <a:r>
              <a:rPr lang="fr-FR" sz="2000" dirty="0"/>
              <a:t>Politique / Social</a:t>
            </a:r>
          </a:p>
        </p:txBody>
      </p:sp>
      <p:sp>
        <p:nvSpPr>
          <p:cNvPr id="10" name="Rectangle 9">
            <a:extLst>
              <a:ext uri="{FF2B5EF4-FFF2-40B4-BE49-F238E27FC236}">
                <a16:creationId xmlns:a16="http://schemas.microsoft.com/office/drawing/2014/main" id="{C0555B2F-C788-BE4F-B795-D25FBEAA6C59}"/>
              </a:ext>
            </a:extLst>
          </p:cNvPr>
          <p:cNvSpPr/>
          <p:nvPr/>
        </p:nvSpPr>
        <p:spPr>
          <a:xfrm>
            <a:off x="1115616"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technique de l’entreprise</a:t>
            </a:r>
          </a:p>
        </p:txBody>
      </p:sp>
      <p:sp>
        <p:nvSpPr>
          <p:cNvPr id="11" name="ZoneTexte 10">
            <a:extLst>
              <a:ext uri="{FF2B5EF4-FFF2-40B4-BE49-F238E27FC236}">
                <a16:creationId xmlns:a16="http://schemas.microsoft.com/office/drawing/2014/main" id="{C3313AC2-46C4-4C42-8BB8-ABEFF6329BA9}"/>
              </a:ext>
            </a:extLst>
          </p:cNvPr>
          <p:cNvSpPr txBox="1"/>
          <p:nvPr/>
        </p:nvSpPr>
        <p:spPr>
          <a:xfrm>
            <a:off x="5815818" y="2083069"/>
            <a:ext cx="2950423" cy="369332"/>
          </a:xfrm>
          <a:prstGeom prst="rect">
            <a:avLst/>
          </a:prstGeom>
          <a:noFill/>
        </p:spPr>
        <p:txBody>
          <a:bodyPr wrap="none" rtlCol="0">
            <a:spAutoFit/>
          </a:bodyPr>
          <a:lstStyle/>
          <a:p>
            <a:r>
              <a:rPr lang="fr-FR" sz="1800" dirty="0">
                <a:latin typeface="+mn-lt"/>
              </a:rPr>
              <a:t>IES (intelligence Economique)</a:t>
            </a:r>
          </a:p>
        </p:txBody>
      </p:sp>
      <p:sp>
        <p:nvSpPr>
          <p:cNvPr id="12" name="ZoneTexte 11">
            <a:extLst>
              <a:ext uri="{FF2B5EF4-FFF2-40B4-BE49-F238E27FC236}">
                <a16:creationId xmlns:a16="http://schemas.microsoft.com/office/drawing/2014/main" id="{77E7E286-0AEB-EF40-9C65-275AF8876703}"/>
              </a:ext>
            </a:extLst>
          </p:cNvPr>
          <p:cNvSpPr txBox="1"/>
          <p:nvPr/>
        </p:nvSpPr>
        <p:spPr>
          <a:xfrm>
            <a:off x="6395237" y="4510861"/>
            <a:ext cx="2258182" cy="646331"/>
          </a:xfrm>
          <a:prstGeom prst="rect">
            <a:avLst/>
          </a:prstGeom>
          <a:noFill/>
        </p:spPr>
        <p:txBody>
          <a:bodyPr wrap="none" rtlCol="0">
            <a:spAutoFit/>
          </a:bodyPr>
          <a:lstStyle/>
          <a:p>
            <a:r>
              <a:rPr lang="fr-FR" sz="1800" dirty="0">
                <a:latin typeface="+mn-lt"/>
              </a:rPr>
              <a:t>Fragilités Techniques </a:t>
            </a:r>
            <a:br>
              <a:rPr lang="fr-FR" sz="1800" dirty="0">
                <a:latin typeface="+mn-lt"/>
              </a:rPr>
            </a:br>
            <a:r>
              <a:rPr lang="fr-FR" sz="1800" dirty="0">
                <a:latin typeface="+mn-lt"/>
              </a:rPr>
              <a:t>(CERT,  hacking group)</a:t>
            </a:r>
          </a:p>
        </p:txBody>
      </p:sp>
      <p:sp>
        <p:nvSpPr>
          <p:cNvPr id="13" name="ZoneTexte 12">
            <a:extLst>
              <a:ext uri="{FF2B5EF4-FFF2-40B4-BE49-F238E27FC236}">
                <a16:creationId xmlns:a16="http://schemas.microsoft.com/office/drawing/2014/main" id="{FD12A18A-08C1-6048-93E4-68860C353093}"/>
              </a:ext>
            </a:extLst>
          </p:cNvPr>
          <p:cNvSpPr txBox="1"/>
          <p:nvPr/>
        </p:nvSpPr>
        <p:spPr>
          <a:xfrm>
            <a:off x="1096893" y="4566097"/>
            <a:ext cx="2303451" cy="646331"/>
          </a:xfrm>
          <a:prstGeom prst="rect">
            <a:avLst/>
          </a:prstGeom>
          <a:noFill/>
        </p:spPr>
        <p:txBody>
          <a:bodyPr wrap="none" rtlCol="0">
            <a:spAutoFit/>
          </a:bodyPr>
          <a:lstStyle/>
          <a:p>
            <a:pPr algn="ctr"/>
            <a:r>
              <a:rPr lang="fr-FR" sz="1800" dirty="0">
                <a:latin typeface="+mn-lt"/>
              </a:rPr>
              <a:t>Scan de Vulnérabilités,</a:t>
            </a:r>
          </a:p>
          <a:p>
            <a:pPr algn="ctr"/>
            <a:r>
              <a:rPr lang="fr-FR" sz="1800" dirty="0" err="1">
                <a:latin typeface="+mn-lt"/>
              </a:rPr>
              <a:t>Pentests</a:t>
            </a:r>
            <a:endParaRPr lang="fr-FR" sz="1800" dirty="0">
              <a:latin typeface="+mn-lt"/>
            </a:endParaRPr>
          </a:p>
        </p:txBody>
      </p:sp>
      <p:sp>
        <p:nvSpPr>
          <p:cNvPr id="14" name="ZoneTexte 13">
            <a:extLst>
              <a:ext uri="{FF2B5EF4-FFF2-40B4-BE49-F238E27FC236}">
                <a16:creationId xmlns:a16="http://schemas.microsoft.com/office/drawing/2014/main" id="{6242973F-1711-EE49-8D48-93B2CACA376A}"/>
              </a:ext>
            </a:extLst>
          </p:cNvPr>
          <p:cNvSpPr txBox="1"/>
          <p:nvPr/>
        </p:nvSpPr>
        <p:spPr>
          <a:xfrm>
            <a:off x="1096893" y="2114329"/>
            <a:ext cx="2484911" cy="369332"/>
          </a:xfrm>
          <a:prstGeom prst="rect">
            <a:avLst/>
          </a:prstGeom>
          <a:noFill/>
        </p:spPr>
        <p:txBody>
          <a:bodyPr wrap="none" rtlCol="0">
            <a:spAutoFit/>
          </a:bodyPr>
          <a:lstStyle/>
          <a:p>
            <a:r>
              <a:rPr lang="fr-FR" sz="1800" dirty="0">
                <a:latin typeface="+mn-lt"/>
              </a:rPr>
              <a:t>Surveillance - réputation</a:t>
            </a:r>
          </a:p>
        </p:txBody>
      </p:sp>
      <p:sp>
        <p:nvSpPr>
          <p:cNvPr id="16" name="Rectangle à coins arrondis 15">
            <a:extLst>
              <a:ext uri="{FF2B5EF4-FFF2-40B4-BE49-F238E27FC236}">
                <a16:creationId xmlns:a16="http://schemas.microsoft.com/office/drawing/2014/main" id="{3B98272A-7315-F947-8DA1-F7B8CB4C5652}"/>
              </a:ext>
            </a:extLst>
          </p:cNvPr>
          <p:cNvSpPr/>
          <p:nvPr/>
        </p:nvSpPr>
        <p:spPr>
          <a:xfrm>
            <a:off x="738409" y="3027153"/>
            <a:ext cx="2156448" cy="8469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CyberCrime</a:t>
            </a:r>
            <a:endParaRPr lang="fr-FR" b="1" dirty="0">
              <a:solidFill>
                <a:schemeClr val="tx1"/>
              </a:solidFill>
            </a:endParaRPr>
          </a:p>
        </p:txBody>
      </p:sp>
      <p:sp>
        <p:nvSpPr>
          <p:cNvPr id="17" name="ZoneTexte 16">
            <a:extLst>
              <a:ext uri="{FF2B5EF4-FFF2-40B4-BE49-F238E27FC236}">
                <a16:creationId xmlns:a16="http://schemas.microsoft.com/office/drawing/2014/main" id="{0FD69AFC-BD1F-2649-B807-DB021405B06D}"/>
              </a:ext>
            </a:extLst>
          </p:cNvPr>
          <p:cNvSpPr txBox="1"/>
          <p:nvPr/>
        </p:nvSpPr>
        <p:spPr>
          <a:xfrm>
            <a:off x="3753533" y="1140447"/>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sp>
        <p:nvSpPr>
          <p:cNvPr id="18" name="ZoneTexte 17">
            <a:extLst>
              <a:ext uri="{FF2B5EF4-FFF2-40B4-BE49-F238E27FC236}">
                <a16:creationId xmlns:a16="http://schemas.microsoft.com/office/drawing/2014/main" id="{12978049-D8AC-1543-9A61-D4B589191A4D}"/>
              </a:ext>
            </a:extLst>
          </p:cNvPr>
          <p:cNvSpPr txBox="1"/>
          <p:nvPr/>
        </p:nvSpPr>
        <p:spPr>
          <a:xfrm>
            <a:off x="3547556" y="5295500"/>
            <a:ext cx="2744597" cy="646331"/>
          </a:xfrm>
          <a:prstGeom prst="rect">
            <a:avLst/>
          </a:prstGeom>
          <a:noFill/>
        </p:spPr>
        <p:txBody>
          <a:bodyPr wrap="none" rtlCol="0">
            <a:spAutoFit/>
          </a:bodyPr>
          <a:lstStyle/>
          <a:p>
            <a:r>
              <a:rPr lang="fr-FR" sz="3600" dirty="0">
                <a:latin typeface="+mn-lt"/>
              </a:rPr>
              <a:t>Vulnérabilités</a:t>
            </a:r>
          </a:p>
        </p:txBody>
      </p:sp>
      <p:sp>
        <p:nvSpPr>
          <p:cNvPr id="19" name="Rectangle 18">
            <a:extLst>
              <a:ext uri="{FF2B5EF4-FFF2-40B4-BE49-F238E27FC236}">
                <a16:creationId xmlns:a16="http://schemas.microsoft.com/office/drawing/2014/main" id="{3CE8E856-17C1-8C42-8687-984C4BE31F22}"/>
              </a:ext>
            </a:extLst>
          </p:cNvPr>
          <p:cNvSpPr/>
          <p:nvPr/>
        </p:nvSpPr>
        <p:spPr>
          <a:xfrm>
            <a:off x="738409" y="620688"/>
            <a:ext cx="8027832" cy="1961366"/>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0" name="Rectangle 19">
            <a:extLst>
              <a:ext uri="{FF2B5EF4-FFF2-40B4-BE49-F238E27FC236}">
                <a16:creationId xmlns:a16="http://schemas.microsoft.com/office/drawing/2014/main" id="{127AE3F6-69D9-A54D-902F-0BB54CF571CB}"/>
              </a:ext>
            </a:extLst>
          </p:cNvPr>
          <p:cNvSpPr/>
          <p:nvPr/>
        </p:nvSpPr>
        <p:spPr>
          <a:xfrm>
            <a:off x="738409" y="4436444"/>
            <a:ext cx="8098573" cy="205052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 name="Double flèche verticale 2">
            <a:extLst>
              <a:ext uri="{FF2B5EF4-FFF2-40B4-BE49-F238E27FC236}">
                <a16:creationId xmlns:a16="http://schemas.microsoft.com/office/drawing/2014/main" id="{0092F613-E0D0-1C43-B27F-7C97451836BA}"/>
              </a:ext>
            </a:extLst>
          </p:cNvPr>
          <p:cNvSpPr/>
          <p:nvPr/>
        </p:nvSpPr>
        <p:spPr>
          <a:xfrm>
            <a:off x="4404219" y="1830229"/>
            <a:ext cx="576064" cy="3442422"/>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Ellipse 14">
            <a:extLst>
              <a:ext uri="{FF2B5EF4-FFF2-40B4-BE49-F238E27FC236}">
                <a16:creationId xmlns:a16="http://schemas.microsoft.com/office/drawing/2014/main" id="{49711CBC-3403-7F42-8EE0-A5633F8BDBBD}"/>
              </a:ext>
            </a:extLst>
          </p:cNvPr>
          <p:cNvSpPr/>
          <p:nvPr/>
        </p:nvSpPr>
        <p:spPr>
          <a:xfrm>
            <a:off x="3419774" y="2760199"/>
            <a:ext cx="2665101" cy="140864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solidFill>
              </a:rPr>
              <a:t>VEILLE</a:t>
            </a:r>
          </a:p>
          <a:p>
            <a:pPr algn="ctr"/>
            <a:r>
              <a:rPr lang="fr-FR" sz="2800" b="1" dirty="0">
                <a:solidFill>
                  <a:schemeClr val="accent2"/>
                </a:solidFill>
              </a:rPr>
              <a:t>Cyber</a:t>
            </a:r>
          </a:p>
        </p:txBody>
      </p:sp>
      <p:sp>
        <p:nvSpPr>
          <p:cNvPr id="26" name="Double flèche verticale 25">
            <a:extLst>
              <a:ext uri="{FF2B5EF4-FFF2-40B4-BE49-F238E27FC236}">
                <a16:creationId xmlns:a16="http://schemas.microsoft.com/office/drawing/2014/main" id="{F86C6F2C-6229-CA4C-A956-59EF4513475B}"/>
              </a:ext>
            </a:extLst>
          </p:cNvPr>
          <p:cNvSpPr/>
          <p:nvPr/>
        </p:nvSpPr>
        <p:spPr>
          <a:xfrm>
            <a:off x="7671036" y="2695111"/>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Rectangle à coins arrondis 14">
            <a:extLst>
              <a:ext uri="{FF2B5EF4-FFF2-40B4-BE49-F238E27FC236}">
                <a16:creationId xmlns:a16="http://schemas.microsoft.com/office/drawing/2014/main" id="{A427D976-1E30-6843-9DD8-7CCC0F3BDD1F}"/>
              </a:ext>
            </a:extLst>
          </p:cNvPr>
          <p:cNvSpPr/>
          <p:nvPr/>
        </p:nvSpPr>
        <p:spPr>
          <a:xfrm>
            <a:off x="6734172" y="3027152"/>
            <a:ext cx="2032069" cy="846995"/>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Web &amp; </a:t>
            </a:r>
            <a:r>
              <a:rPr lang="fr-FR" b="1" dirty="0" err="1">
                <a:solidFill>
                  <a:schemeClr val="tx1"/>
                </a:solidFill>
              </a:rPr>
              <a:t>DarkWeb</a:t>
            </a:r>
            <a:endParaRPr lang="fr-FR" b="1" dirty="0">
              <a:solidFill>
                <a:schemeClr val="tx1"/>
              </a:solidFill>
            </a:endParaRPr>
          </a:p>
        </p:txBody>
      </p:sp>
    </p:spTree>
    <p:extLst>
      <p:ext uri="{BB962C8B-B14F-4D97-AF65-F5344CB8AC3E}">
        <p14:creationId xmlns:p14="http://schemas.microsoft.com/office/powerpoint/2010/main" val="3285824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1975C-30ED-AF4D-8775-71C0123A6422}"/>
              </a:ext>
            </a:extLst>
          </p:cNvPr>
          <p:cNvSpPr/>
          <p:nvPr/>
        </p:nvSpPr>
        <p:spPr>
          <a:xfrm>
            <a:off x="1125705" y="1146572"/>
            <a:ext cx="2304256"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 Digital de l’entreprise</a:t>
            </a:r>
          </a:p>
        </p:txBody>
      </p:sp>
      <p:sp>
        <p:nvSpPr>
          <p:cNvPr id="3" name="Rectangle 2">
            <a:extLst>
              <a:ext uri="{FF2B5EF4-FFF2-40B4-BE49-F238E27FC236}">
                <a16:creationId xmlns:a16="http://schemas.microsoft.com/office/drawing/2014/main" id="{3B7ACFC9-8724-B143-AB33-13803BFE91D2}"/>
              </a:ext>
            </a:extLst>
          </p:cNvPr>
          <p:cNvSpPr/>
          <p:nvPr/>
        </p:nvSpPr>
        <p:spPr>
          <a:xfrm>
            <a:off x="5915189" y="1125931"/>
            <a:ext cx="2627340"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Economique</a:t>
            </a:r>
          </a:p>
          <a:p>
            <a:pPr algn="ctr"/>
            <a:r>
              <a:rPr lang="fr-FR" dirty="0"/>
              <a:t>Politique / Social</a:t>
            </a:r>
          </a:p>
        </p:txBody>
      </p:sp>
      <p:sp>
        <p:nvSpPr>
          <p:cNvPr id="4" name="ZoneTexte 3">
            <a:extLst>
              <a:ext uri="{FF2B5EF4-FFF2-40B4-BE49-F238E27FC236}">
                <a16:creationId xmlns:a16="http://schemas.microsoft.com/office/drawing/2014/main" id="{D1A15F7D-BB29-124B-8E2B-7A1472998A66}"/>
              </a:ext>
            </a:extLst>
          </p:cNvPr>
          <p:cNvSpPr txBox="1"/>
          <p:nvPr/>
        </p:nvSpPr>
        <p:spPr>
          <a:xfrm>
            <a:off x="5759676" y="2265474"/>
            <a:ext cx="2950423" cy="369332"/>
          </a:xfrm>
          <a:prstGeom prst="rect">
            <a:avLst/>
          </a:prstGeom>
          <a:noFill/>
        </p:spPr>
        <p:txBody>
          <a:bodyPr wrap="none" rtlCol="0">
            <a:spAutoFit/>
          </a:bodyPr>
          <a:lstStyle/>
          <a:p>
            <a:r>
              <a:rPr lang="fr-FR" sz="1800" dirty="0">
                <a:latin typeface="+mn-lt"/>
              </a:rPr>
              <a:t>IES (intelligence Economique)</a:t>
            </a:r>
          </a:p>
        </p:txBody>
      </p:sp>
      <p:sp>
        <p:nvSpPr>
          <p:cNvPr id="5" name="ZoneTexte 4">
            <a:extLst>
              <a:ext uri="{FF2B5EF4-FFF2-40B4-BE49-F238E27FC236}">
                <a16:creationId xmlns:a16="http://schemas.microsoft.com/office/drawing/2014/main" id="{17A36070-FF54-9544-9B78-A5FE53162D90}"/>
              </a:ext>
            </a:extLst>
          </p:cNvPr>
          <p:cNvSpPr txBox="1"/>
          <p:nvPr/>
        </p:nvSpPr>
        <p:spPr>
          <a:xfrm>
            <a:off x="1035377" y="2268227"/>
            <a:ext cx="2484911" cy="369332"/>
          </a:xfrm>
          <a:prstGeom prst="rect">
            <a:avLst/>
          </a:prstGeom>
          <a:noFill/>
        </p:spPr>
        <p:txBody>
          <a:bodyPr wrap="none" rtlCol="0">
            <a:spAutoFit/>
          </a:bodyPr>
          <a:lstStyle/>
          <a:p>
            <a:r>
              <a:rPr lang="fr-FR" sz="1800" dirty="0">
                <a:latin typeface="+mn-lt"/>
              </a:rPr>
              <a:t>Surveillance - réputation</a:t>
            </a:r>
          </a:p>
        </p:txBody>
      </p:sp>
      <p:sp>
        <p:nvSpPr>
          <p:cNvPr id="8" name="Rectangle 7">
            <a:extLst>
              <a:ext uri="{FF2B5EF4-FFF2-40B4-BE49-F238E27FC236}">
                <a16:creationId xmlns:a16="http://schemas.microsoft.com/office/drawing/2014/main" id="{E3304389-CFD4-8C4F-B07E-21533C472EB5}"/>
              </a:ext>
            </a:extLst>
          </p:cNvPr>
          <p:cNvSpPr/>
          <p:nvPr/>
        </p:nvSpPr>
        <p:spPr>
          <a:xfrm>
            <a:off x="971766"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SI de l’entreprise (SIG et SI Métiers)</a:t>
            </a:r>
          </a:p>
        </p:txBody>
      </p:sp>
      <p:sp>
        <p:nvSpPr>
          <p:cNvPr id="9" name="Rectangle 8">
            <a:extLst>
              <a:ext uri="{FF2B5EF4-FFF2-40B4-BE49-F238E27FC236}">
                <a16:creationId xmlns:a16="http://schemas.microsoft.com/office/drawing/2014/main" id="{F14174BC-D174-2544-8F3B-2D84A0F89E7C}"/>
              </a:ext>
            </a:extLst>
          </p:cNvPr>
          <p:cNvSpPr/>
          <p:nvPr/>
        </p:nvSpPr>
        <p:spPr>
          <a:xfrm>
            <a:off x="3673291"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digital externe (Réseaux sociaux, Services cloud)</a:t>
            </a:r>
          </a:p>
        </p:txBody>
      </p:sp>
      <p:sp>
        <p:nvSpPr>
          <p:cNvPr id="10" name="Rectangle 9">
            <a:extLst>
              <a:ext uri="{FF2B5EF4-FFF2-40B4-BE49-F238E27FC236}">
                <a16:creationId xmlns:a16="http://schemas.microsoft.com/office/drawing/2014/main" id="{25350F8D-7330-6D43-9DCF-AD7C3373E819}"/>
              </a:ext>
            </a:extLst>
          </p:cNvPr>
          <p:cNvSpPr/>
          <p:nvPr/>
        </p:nvSpPr>
        <p:spPr>
          <a:xfrm>
            <a:off x="950441" y="4738830"/>
            <a:ext cx="5035049" cy="69690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partenaire et « clients »</a:t>
            </a:r>
          </a:p>
        </p:txBody>
      </p:sp>
      <p:sp>
        <p:nvSpPr>
          <p:cNvPr id="11" name="Rectangle 10">
            <a:extLst>
              <a:ext uri="{FF2B5EF4-FFF2-40B4-BE49-F238E27FC236}">
                <a16:creationId xmlns:a16="http://schemas.microsoft.com/office/drawing/2014/main" id="{AE9E76DE-357B-1045-8B21-3627BF8D7DE3}"/>
              </a:ext>
            </a:extLst>
          </p:cNvPr>
          <p:cNvSpPr/>
          <p:nvPr/>
        </p:nvSpPr>
        <p:spPr>
          <a:xfrm>
            <a:off x="6374816" y="3641609"/>
            <a:ext cx="2312199" cy="1794129"/>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numérique mondial (Internet, </a:t>
            </a:r>
            <a:r>
              <a:rPr lang="fr-FR" sz="1600" dirty="0" err="1">
                <a:solidFill>
                  <a:schemeClr val="tx1"/>
                </a:solidFill>
              </a:rPr>
              <a:t>DarkWeb</a:t>
            </a:r>
            <a:r>
              <a:rPr lang="fr-FR" sz="1600" dirty="0">
                <a:solidFill>
                  <a:schemeClr val="tx1"/>
                </a:solidFill>
              </a:rPr>
              <a:t> …)</a:t>
            </a:r>
          </a:p>
        </p:txBody>
      </p:sp>
      <p:sp>
        <p:nvSpPr>
          <p:cNvPr id="12" name="ZoneTexte 11">
            <a:extLst>
              <a:ext uri="{FF2B5EF4-FFF2-40B4-BE49-F238E27FC236}">
                <a16:creationId xmlns:a16="http://schemas.microsoft.com/office/drawing/2014/main" id="{4DAEE095-0B38-4B44-AF71-DF4FAD65AEF0}"/>
              </a:ext>
            </a:extLst>
          </p:cNvPr>
          <p:cNvSpPr txBox="1"/>
          <p:nvPr/>
        </p:nvSpPr>
        <p:spPr>
          <a:xfrm>
            <a:off x="3733856" y="1342825"/>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grpSp>
        <p:nvGrpSpPr>
          <p:cNvPr id="17" name="Groupe 16">
            <a:extLst>
              <a:ext uri="{FF2B5EF4-FFF2-40B4-BE49-F238E27FC236}">
                <a16:creationId xmlns:a16="http://schemas.microsoft.com/office/drawing/2014/main" id="{55CED34A-87C1-5F49-B050-42F30CFECCD2}"/>
              </a:ext>
            </a:extLst>
          </p:cNvPr>
          <p:cNvGrpSpPr/>
          <p:nvPr/>
        </p:nvGrpSpPr>
        <p:grpSpPr>
          <a:xfrm>
            <a:off x="629763" y="3356992"/>
            <a:ext cx="507277" cy="458927"/>
            <a:chOff x="3288320" y="2904051"/>
            <a:chExt cx="651292" cy="696908"/>
          </a:xfrm>
        </p:grpSpPr>
        <p:sp>
          <p:nvSpPr>
            <p:cNvPr id="18" name="Ellipse 17">
              <a:extLst>
                <a:ext uri="{FF2B5EF4-FFF2-40B4-BE49-F238E27FC236}">
                  <a16:creationId xmlns:a16="http://schemas.microsoft.com/office/drawing/2014/main" id="{557823EA-01B1-B64C-A52E-EB331A414B23}"/>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9" name="Image 18">
              <a:extLst>
                <a:ext uri="{FF2B5EF4-FFF2-40B4-BE49-F238E27FC236}">
                  <a16:creationId xmlns:a16="http://schemas.microsoft.com/office/drawing/2014/main" id="{36AB29F9-8217-C54C-AF38-DAAE0C6FD43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0" name="Groupe 19">
            <a:extLst>
              <a:ext uri="{FF2B5EF4-FFF2-40B4-BE49-F238E27FC236}">
                <a16:creationId xmlns:a16="http://schemas.microsoft.com/office/drawing/2014/main" id="{7C750F08-082C-D946-90E6-367344B1CEA1}"/>
              </a:ext>
            </a:extLst>
          </p:cNvPr>
          <p:cNvGrpSpPr/>
          <p:nvPr/>
        </p:nvGrpSpPr>
        <p:grpSpPr>
          <a:xfrm>
            <a:off x="3356558" y="3363499"/>
            <a:ext cx="507277" cy="458927"/>
            <a:chOff x="3288320" y="2904051"/>
            <a:chExt cx="651292" cy="696908"/>
          </a:xfrm>
        </p:grpSpPr>
        <p:sp>
          <p:nvSpPr>
            <p:cNvPr id="21" name="Ellipse 20">
              <a:extLst>
                <a:ext uri="{FF2B5EF4-FFF2-40B4-BE49-F238E27FC236}">
                  <a16:creationId xmlns:a16="http://schemas.microsoft.com/office/drawing/2014/main" id="{CEC4E13C-AC8F-9B4E-B415-4422E57C225E}"/>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2" name="Image 21">
              <a:extLst>
                <a:ext uri="{FF2B5EF4-FFF2-40B4-BE49-F238E27FC236}">
                  <a16:creationId xmlns:a16="http://schemas.microsoft.com/office/drawing/2014/main" id="{4DB3572F-A400-EB4C-8542-14CA9F04A93B}"/>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3" name="Groupe 22">
            <a:extLst>
              <a:ext uri="{FF2B5EF4-FFF2-40B4-BE49-F238E27FC236}">
                <a16:creationId xmlns:a16="http://schemas.microsoft.com/office/drawing/2014/main" id="{58DA7748-B652-1148-9DCA-5EF51C74A4CD}"/>
              </a:ext>
            </a:extLst>
          </p:cNvPr>
          <p:cNvGrpSpPr/>
          <p:nvPr/>
        </p:nvGrpSpPr>
        <p:grpSpPr>
          <a:xfrm>
            <a:off x="6121177" y="3435834"/>
            <a:ext cx="507277" cy="458927"/>
            <a:chOff x="3288320" y="2904051"/>
            <a:chExt cx="651292" cy="696908"/>
          </a:xfrm>
        </p:grpSpPr>
        <p:sp>
          <p:nvSpPr>
            <p:cNvPr id="24" name="Ellipse 23">
              <a:extLst>
                <a:ext uri="{FF2B5EF4-FFF2-40B4-BE49-F238E27FC236}">
                  <a16:creationId xmlns:a16="http://schemas.microsoft.com/office/drawing/2014/main" id="{DB6BD85D-F627-444A-B801-84C34C350EBA}"/>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5" name="Image 24">
              <a:extLst>
                <a:ext uri="{FF2B5EF4-FFF2-40B4-BE49-F238E27FC236}">
                  <a16:creationId xmlns:a16="http://schemas.microsoft.com/office/drawing/2014/main" id="{8AEB36F7-4214-5049-9E89-3B55570707F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6" name="Groupe 25">
            <a:extLst>
              <a:ext uri="{FF2B5EF4-FFF2-40B4-BE49-F238E27FC236}">
                <a16:creationId xmlns:a16="http://schemas.microsoft.com/office/drawing/2014/main" id="{B8945A7B-511B-244A-AAF5-1855B75BADC7}"/>
              </a:ext>
            </a:extLst>
          </p:cNvPr>
          <p:cNvGrpSpPr/>
          <p:nvPr/>
        </p:nvGrpSpPr>
        <p:grpSpPr>
          <a:xfrm>
            <a:off x="629763" y="4608596"/>
            <a:ext cx="507277" cy="458927"/>
            <a:chOff x="3288320" y="2904051"/>
            <a:chExt cx="651292" cy="696908"/>
          </a:xfrm>
        </p:grpSpPr>
        <p:sp>
          <p:nvSpPr>
            <p:cNvPr id="27" name="Ellipse 26">
              <a:extLst>
                <a:ext uri="{FF2B5EF4-FFF2-40B4-BE49-F238E27FC236}">
                  <a16:creationId xmlns:a16="http://schemas.microsoft.com/office/drawing/2014/main" id="{40BCC9AF-7230-A944-ACC4-3A2E8F988F8B}"/>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8" name="Image 27">
              <a:extLst>
                <a:ext uri="{FF2B5EF4-FFF2-40B4-BE49-F238E27FC236}">
                  <a16:creationId xmlns:a16="http://schemas.microsoft.com/office/drawing/2014/main" id="{4DAC0C3A-4D92-7349-9016-D9E4B3E2AAB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sp>
        <p:nvSpPr>
          <p:cNvPr id="29" name="Triangle 28">
            <a:extLst>
              <a:ext uri="{FF2B5EF4-FFF2-40B4-BE49-F238E27FC236}">
                <a16:creationId xmlns:a16="http://schemas.microsoft.com/office/drawing/2014/main" id="{D847316B-CB7A-4541-8188-EE4F906757DA}"/>
              </a:ext>
            </a:extLst>
          </p:cNvPr>
          <p:cNvSpPr/>
          <p:nvPr/>
        </p:nvSpPr>
        <p:spPr>
          <a:xfrm rot="10800000">
            <a:off x="1773776" y="2776092"/>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0" name="Triangle 29">
            <a:extLst>
              <a:ext uri="{FF2B5EF4-FFF2-40B4-BE49-F238E27FC236}">
                <a16:creationId xmlns:a16="http://schemas.microsoft.com/office/drawing/2014/main" id="{F4F53A23-6AA4-0842-8752-A9EE39CBBE4B}"/>
              </a:ext>
            </a:extLst>
          </p:cNvPr>
          <p:cNvSpPr/>
          <p:nvPr/>
        </p:nvSpPr>
        <p:spPr>
          <a:xfrm rot="10800000">
            <a:off x="6866169" y="2753043"/>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942217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20067" y="5394473"/>
            <a:ext cx="1660445" cy="138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sz="1600"/>
          </a:p>
        </p:txBody>
      </p:sp>
      <p:sp>
        <p:nvSpPr>
          <p:cNvPr id="4" name="Titre 3"/>
          <p:cNvSpPr>
            <a:spLocks noGrp="1"/>
          </p:cNvSpPr>
          <p:nvPr>
            <p:ph type="title"/>
          </p:nvPr>
        </p:nvSpPr>
        <p:spPr>
          <a:xfrm>
            <a:off x="229960" y="-654860"/>
            <a:ext cx="9029700" cy="1355587"/>
          </a:xfrm>
        </p:spPr>
        <p:txBody>
          <a:bodyPr/>
          <a:lstStyle/>
          <a:p>
            <a:pPr algn="ctr"/>
            <a:r>
              <a:rPr lang="fr-FR" sz="1800" dirty="0"/>
              <a:t>Stratégie de Cyberdéfense</a:t>
            </a:r>
            <a:br>
              <a:rPr lang="fr-FR" sz="1800" dirty="0"/>
            </a:br>
            <a:r>
              <a:rPr lang="fr-FR" sz="1800" dirty="0"/>
              <a:t>lutte informatique opérationnelle</a:t>
            </a:r>
            <a:br>
              <a:rPr lang="fr-FR" sz="1800" dirty="0"/>
            </a:br>
            <a:endParaRPr lang="fr-FR" sz="1800" dirty="0"/>
          </a:p>
        </p:txBody>
      </p:sp>
      <p:grpSp>
        <p:nvGrpSpPr>
          <p:cNvPr id="21" name="Groupe 20"/>
          <p:cNvGrpSpPr/>
          <p:nvPr/>
        </p:nvGrpSpPr>
        <p:grpSpPr>
          <a:xfrm>
            <a:off x="6963908" y="1268760"/>
            <a:ext cx="1467637" cy="4926595"/>
            <a:chOff x="9248360" y="867557"/>
            <a:chExt cx="1956850" cy="5700842"/>
          </a:xfrm>
        </p:grpSpPr>
        <p:sp>
          <p:nvSpPr>
            <p:cNvPr id="8" name="Rectangle 7"/>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12" name="Rectangle 11"/>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18" name="Rectangle 17"/>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23" name="Groupe 22"/>
          <p:cNvGrpSpPr/>
          <p:nvPr/>
        </p:nvGrpSpPr>
        <p:grpSpPr>
          <a:xfrm>
            <a:off x="2393156" y="2924944"/>
            <a:ext cx="4460375" cy="1555537"/>
            <a:chOff x="2819400" y="972000"/>
            <a:chExt cx="6096000" cy="1800000"/>
          </a:xfrm>
        </p:grpSpPr>
        <p:sp>
          <p:nvSpPr>
            <p:cNvPr id="9" name="Rectangle 8"/>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et identifier</a:t>
              </a:r>
            </a:p>
            <a:p>
              <a:pPr algn="ctr"/>
              <a:r>
                <a:rPr lang="fr-FR" sz="1400" dirty="0">
                  <a:solidFill>
                    <a:schemeClr val="bg1"/>
                  </a:solidFill>
                </a:rPr>
                <a:t>les menaces actives et potentielles</a:t>
              </a:r>
            </a:p>
          </p:txBody>
        </p:sp>
        <p:sp>
          <p:nvSpPr>
            <p:cNvPr id="19" name="Rectangle 18"/>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20" name="Rectangle 19"/>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2" name="ZoneTexte 1"/>
          <p:cNvSpPr txBox="1"/>
          <p:nvPr/>
        </p:nvSpPr>
        <p:spPr>
          <a:xfrm rot="16200000">
            <a:off x="-1067824" y="4520032"/>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26" name="ZoneTexte 25"/>
          <p:cNvSpPr txBox="1"/>
          <p:nvPr/>
        </p:nvSpPr>
        <p:spPr>
          <a:xfrm>
            <a:off x="2322092" y="2023931"/>
            <a:ext cx="4708819" cy="315471"/>
          </a:xfrm>
          <a:prstGeom prst="rect">
            <a:avLst/>
          </a:prstGeom>
          <a:noFill/>
        </p:spPr>
        <p:txBody>
          <a:bodyPr wrap="square" lIns="68580" tIns="34290" rIns="68580" bIns="34290" rtlCol="0">
            <a:spAutoFit/>
          </a:bodyPr>
          <a:lstStyle/>
          <a:p>
            <a:pPr algn="ctr"/>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24" name="Groupe 23"/>
          <p:cNvGrpSpPr/>
          <p:nvPr/>
        </p:nvGrpSpPr>
        <p:grpSpPr>
          <a:xfrm>
            <a:off x="712371" y="1196752"/>
            <a:ext cx="1566248" cy="5004682"/>
            <a:chOff x="870203" y="972000"/>
            <a:chExt cx="1860262" cy="5603612"/>
          </a:xfrm>
        </p:grpSpPr>
        <p:sp>
          <p:nvSpPr>
            <p:cNvPr id="25" name="Rectangle 24"/>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28" name="Rectangle 2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29" name="Rectangle 2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Corriger ou couvrir les vulnérabilités</a:t>
              </a:r>
            </a:p>
            <a:p>
              <a:pPr algn="ctr"/>
              <a:r>
                <a:rPr lang="fr-FR" sz="1400" dirty="0">
                  <a:solidFill>
                    <a:schemeClr val="bg1"/>
                  </a:solidFill>
                </a:rPr>
                <a:t>et les menaces associées</a:t>
              </a:r>
            </a:p>
          </p:txBody>
        </p:sp>
      </p:grpSp>
      <p:sp>
        <p:nvSpPr>
          <p:cNvPr id="22" name="ZoneTexte 21"/>
          <p:cNvSpPr txBox="1"/>
          <p:nvPr/>
        </p:nvSpPr>
        <p:spPr>
          <a:xfrm>
            <a:off x="505213" y="758170"/>
            <a:ext cx="1978555" cy="438582"/>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Vulnérabilités</a:t>
            </a:r>
          </a:p>
        </p:txBody>
      </p:sp>
      <p:sp>
        <p:nvSpPr>
          <p:cNvPr id="30" name="ZoneTexte 29"/>
          <p:cNvSpPr txBox="1"/>
          <p:nvPr/>
        </p:nvSpPr>
        <p:spPr>
          <a:xfrm>
            <a:off x="2263799" y="2360226"/>
            <a:ext cx="4708820" cy="438582"/>
          </a:xfrm>
          <a:prstGeom prst="rect">
            <a:avLst/>
          </a:prstGeom>
          <a:noFill/>
        </p:spPr>
        <p:txBody>
          <a:bodyPr wrap="square" lIns="68580" tIns="34290" rIns="68580" bIns="34290" rtlCol="0">
            <a:spAutoFit/>
          </a:bodyPr>
          <a:lstStyle/>
          <a:p>
            <a:pPr algn="ctr"/>
            <a:r>
              <a:rPr lang="fr-FR" dirty="0">
                <a:solidFill>
                  <a:srgbClr val="002060"/>
                </a:solidFill>
                <a:latin typeface="Arial" panose="020B0604020202020204" pitchFamily="34" charset="0"/>
                <a:cs typeface="Arial" panose="020B0604020202020204" pitchFamily="34" charset="0"/>
              </a:rPr>
              <a:t>Menaces</a:t>
            </a:r>
          </a:p>
        </p:txBody>
      </p:sp>
      <p:sp>
        <p:nvSpPr>
          <p:cNvPr id="31" name="ZoneTexte 30"/>
          <p:cNvSpPr txBox="1"/>
          <p:nvPr/>
        </p:nvSpPr>
        <p:spPr>
          <a:xfrm>
            <a:off x="6963908" y="830178"/>
            <a:ext cx="1409117" cy="438582"/>
          </a:xfrm>
          <a:prstGeom prst="rect">
            <a:avLst/>
          </a:prstGeom>
          <a:noFill/>
        </p:spPr>
        <p:txBody>
          <a:bodyPr wrap="square" lIns="68580" tIns="34290" rIns="68580" bIns="34290" rtlCol="0">
            <a:spAutoFit/>
          </a:bodyPr>
          <a:lstStyle/>
          <a:p>
            <a:r>
              <a:rPr lang="fr-FR" dirty="0">
                <a:solidFill>
                  <a:srgbClr val="00B050"/>
                </a:solidFill>
                <a:latin typeface="Arial" panose="020B0604020202020204" pitchFamily="34" charset="0"/>
                <a:cs typeface="Arial" panose="020B0604020202020204" pitchFamily="34" charset="0"/>
              </a:rPr>
              <a:t>Incidents</a:t>
            </a:r>
          </a:p>
        </p:txBody>
      </p:sp>
      <p:sp>
        <p:nvSpPr>
          <p:cNvPr id="5" name="Rectangle 4"/>
          <p:cNvSpPr/>
          <p:nvPr/>
        </p:nvSpPr>
        <p:spPr>
          <a:xfrm>
            <a:off x="2393156" y="4587104"/>
            <a:ext cx="44603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6" name="ZoneTexte 5"/>
          <p:cNvSpPr txBox="1"/>
          <p:nvPr/>
        </p:nvSpPr>
        <p:spPr>
          <a:xfrm>
            <a:off x="2220493" y="5784441"/>
            <a:ext cx="4773564" cy="153888"/>
          </a:xfrm>
          <a:prstGeom prst="rect">
            <a:avLst/>
          </a:prstGeom>
        </p:spPr>
        <p:txBody>
          <a:bodyPr wrap="square" lIns="0" tIns="0" rIns="0" bIns="0" rtlCol="0">
            <a:spAutoFit/>
          </a:bodyPr>
          <a:lstStyle/>
          <a:p>
            <a:pPr algn="ct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eduf@ction</a:t>
            </a:r>
            <a:r>
              <a:rPr lang="fr-FR" sz="1000" dirty="0">
                <a:latin typeface="Arial" panose="020B0604020202020204" pitchFamily="34" charset="0"/>
                <a:cs typeface="Arial" panose="020B0604020202020204" pitchFamily="34" charset="0"/>
              </a:rPr>
              <a:t> : Simple Cyberdefense Model</a:t>
            </a:r>
          </a:p>
        </p:txBody>
      </p:sp>
      <p:sp>
        <p:nvSpPr>
          <p:cNvPr id="27" name="ZoneTexte 26"/>
          <p:cNvSpPr txBox="1"/>
          <p:nvPr/>
        </p:nvSpPr>
        <p:spPr>
          <a:xfrm rot="5400000">
            <a:off x="6640245" y="3989743"/>
            <a:ext cx="4102599" cy="315471"/>
          </a:xfrm>
          <a:prstGeom prst="rect">
            <a:avLst/>
          </a:prstGeom>
          <a:noFill/>
        </p:spPr>
        <p:txBody>
          <a:bodyPr wrap="none" lIns="68580" tIns="34290" rIns="68580" bIns="34290" rtlCol="0">
            <a:spAutoFit/>
          </a:bodyPr>
          <a:lstStyle/>
          <a:p>
            <a:pPr algn="r"/>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
        <p:nvSpPr>
          <p:cNvPr id="7" name="Rectangle 6"/>
          <p:cNvSpPr/>
          <p:nvPr/>
        </p:nvSpPr>
        <p:spPr>
          <a:xfrm>
            <a:off x="10594980" y="2390243"/>
            <a:ext cx="4614817" cy="3697894"/>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426666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32147</TotalTime>
  <Words>4218</Words>
  <Application>Microsoft Macintosh PowerPoint</Application>
  <PresentationFormat>Affichage à l'écran (4:3)</PresentationFormat>
  <Paragraphs>733</Paragraphs>
  <Slides>53</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53</vt:i4>
      </vt:variant>
    </vt:vector>
  </HeadingPairs>
  <TitlesOfParts>
    <vt:vector size="63"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Stratégie de Cyberdéfense lutte informatique opérationnelle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235</cp:revision>
  <dcterms:created xsi:type="dcterms:W3CDTF">2003-10-13T21:05:31Z</dcterms:created>
  <dcterms:modified xsi:type="dcterms:W3CDTF">2020-01-11T23:12:38Z</dcterms:modified>
</cp:coreProperties>
</file>